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21" r:id="rId3"/>
    <p:sldId id="300" r:id="rId4"/>
    <p:sldId id="322" r:id="rId5"/>
    <p:sldId id="414" r:id="rId6"/>
    <p:sldId id="415" r:id="rId7"/>
    <p:sldId id="270" r:id="rId8"/>
    <p:sldId id="416" r:id="rId9"/>
    <p:sldId id="425" r:id="rId10"/>
    <p:sldId id="426" r:id="rId11"/>
    <p:sldId id="427" r:id="rId12"/>
    <p:sldId id="423" r:id="rId13"/>
    <p:sldId id="429" r:id="rId14"/>
    <p:sldId id="428" r:id="rId15"/>
    <p:sldId id="430" r:id="rId16"/>
    <p:sldId id="413" r:id="rId17"/>
  </p:sldIdLst>
  <p:sldSz cx="12192000" cy="6858000"/>
  <p:notesSz cx="6858000" cy="9144000"/>
  <p:embeddedFontLst>
    <p:embeddedFont>
      <p:font typeface="Avenir Next LT Pro" panose="020B0504020202020204" pitchFamily="34" charset="-1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14.2.2021.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094/283/596" TargetMode="External"/><Relationship Id="rId4" Type="http://schemas.openxmlformats.org/officeDocument/2006/relationships/hyperlink" Target="https://view.genial.ly/5c6a77945d0e4e575e09e8c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7e84dfd-3822-422b-8f92-996394c1353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wordwall.net/play/917/847/859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094/320/269" TargetMode="External"/><Relationship Id="rId5" Type="http://schemas.openxmlformats.org/officeDocument/2006/relationships/hyperlink" Target="https://wordwall.net/play/917/463/988" TargetMode="External"/><Relationship Id="rId4" Type="http://schemas.openxmlformats.org/officeDocument/2006/relationships/hyperlink" Target="https://view.genial.ly/5c6a77945d0e4e575e09e8c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Healthy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green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In </a:t>
            </a:r>
            <a:r>
              <a:rPr lang="hr-HR" sz="4400" dirty="0" err="1">
                <a:ea typeface="Cambria" panose="02040503050406030204" pitchFamily="18" charset="0"/>
              </a:rPr>
              <a:t>shape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1452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67…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83" y="1380198"/>
            <a:ext cx="9568689" cy="43546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71773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Dr J Fit’ s advice again. Match the beginnings of the sentences with their endings</a:t>
            </a:r>
            <a:r>
              <a:rPr lang="hr-HR" sz="2100" b="1" dirty="0"/>
              <a:t>. </a:t>
            </a:r>
            <a:r>
              <a:rPr lang="hr-HR" sz="2100" i="1" dirty="0"/>
              <a:t>Još jednom pročitaj tekst i spoji početak sa završetkom rečenice.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4BF9DA7-B0A8-4914-A332-E1A4DEA3B9FB}"/>
              </a:ext>
            </a:extLst>
          </p:cNvPr>
          <p:cNvSpPr txBox="1">
            <a:spLocks/>
          </p:cNvSpPr>
          <p:nvPr/>
        </p:nvSpPr>
        <p:spPr>
          <a:xfrm>
            <a:off x="5166559" y="6100175"/>
            <a:ext cx="7025441" cy="244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Ovaj zadatak ti se nalazi 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https://wordwall.net/play/1094/283/596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57820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22459"/>
            <a:ext cx="512339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a diet? </a:t>
            </a:r>
            <a:r>
              <a:rPr lang="hr-HR" sz="2000" i="1" dirty="0"/>
              <a:t>Što je to način prehrane?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a healthy diet look</a:t>
            </a:r>
            <a:r>
              <a:rPr lang="hr-HR" sz="2000" b="1" dirty="0"/>
              <a:t> </a:t>
            </a:r>
            <a:r>
              <a:rPr lang="en-US" sz="2000" b="1" dirty="0"/>
              <a:t>like? </a:t>
            </a:r>
            <a:r>
              <a:rPr lang="hr-HR" sz="2000" i="1" dirty="0"/>
              <a:t>Kako izgleda zdravi način prehrane?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food is known for having a lot of</a:t>
            </a:r>
            <a:r>
              <a:rPr lang="hr-HR" sz="2000" b="1" dirty="0"/>
              <a:t> </a:t>
            </a:r>
            <a:r>
              <a:rPr lang="en-US" sz="2000" b="1" dirty="0" err="1"/>
              <a:t>fibres</a:t>
            </a:r>
            <a:r>
              <a:rPr lang="en-US" sz="2000" b="1" dirty="0"/>
              <a:t>/vitamins/minerals…? </a:t>
            </a:r>
            <a:r>
              <a:rPr lang="hr-HR" sz="2000" i="1" dirty="0"/>
              <a:t>U kojoj hrani se nalazi dosta vlakana/vitamina/minerala?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be a</a:t>
            </a:r>
            <a:r>
              <a:rPr lang="hr-HR" sz="2000" b="1" dirty="0"/>
              <a:t> </a:t>
            </a:r>
            <a:r>
              <a:rPr lang="en-US" sz="2000" b="1" dirty="0"/>
              <a:t>healthy snack?</a:t>
            </a:r>
            <a:r>
              <a:rPr lang="hr-HR" sz="2000" b="1" dirty="0"/>
              <a:t> </a:t>
            </a:r>
            <a:r>
              <a:rPr lang="hr-HR" sz="2000" i="1" dirty="0"/>
              <a:t>Kakve su to zdrave grickalice?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" y="-11685"/>
            <a:ext cx="5097418" cy="684190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2" y="1565754"/>
            <a:ext cx="11241431" cy="41574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819827"/>
            <a:ext cx="6928758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columns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izraze. 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A68D5DE-E343-44B9-802F-85D1B35A3BD5}"/>
              </a:ext>
            </a:extLst>
          </p:cNvPr>
          <p:cNvSpPr txBox="1">
            <a:spLocks/>
          </p:cNvSpPr>
          <p:nvPr/>
        </p:nvSpPr>
        <p:spPr>
          <a:xfrm>
            <a:off x="3502916" y="353175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500132F-2A86-4BE6-8AB4-EEC9A3502DA4}"/>
              </a:ext>
            </a:extLst>
          </p:cNvPr>
          <p:cNvSpPr txBox="1">
            <a:spLocks/>
          </p:cNvSpPr>
          <p:nvPr/>
        </p:nvSpPr>
        <p:spPr>
          <a:xfrm>
            <a:off x="3487353" y="525012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8ECCC48-20DE-4621-9152-679A1666D95C}"/>
              </a:ext>
            </a:extLst>
          </p:cNvPr>
          <p:cNvSpPr txBox="1">
            <a:spLocks/>
          </p:cNvSpPr>
          <p:nvPr/>
        </p:nvSpPr>
        <p:spPr>
          <a:xfrm>
            <a:off x="3487353" y="443326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1B0832B-FEBF-4AAA-8214-0EA2FA81ADCD}"/>
              </a:ext>
            </a:extLst>
          </p:cNvPr>
          <p:cNvSpPr txBox="1">
            <a:spLocks/>
          </p:cNvSpPr>
          <p:nvPr/>
        </p:nvSpPr>
        <p:spPr>
          <a:xfrm>
            <a:off x="3487353" y="483369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0DE14CE-25A1-427E-9A20-38777EDFC4BE}"/>
              </a:ext>
            </a:extLst>
          </p:cNvPr>
          <p:cNvSpPr txBox="1">
            <a:spLocks/>
          </p:cNvSpPr>
          <p:nvPr/>
        </p:nvSpPr>
        <p:spPr>
          <a:xfrm>
            <a:off x="3487353" y="269796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8C56F24-9565-4D70-852A-4406AC2D07DF}"/>
              </a:ext>
            </a:extLst>
          </p:cNvPr>
          <p:cNvSpPr txBox="1">
            <a:spLocks/>
          </p:cNvSpPr>
          <p:nvPr/>
        </p:nvSpPr>
        <p:spPr>
          <a:xfrm>
            <a:off x="3487353" y="315174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3584192-AF5A-4AD4-9DCD-DB858F6762C1}"/>
              </a:ext>
            </a:extLst>
          </p:cNvPr>
          <p:cNvSpPr txBox="1">
            <a:spLocks/>
          </p:cNvSpPr>
          <p:nvPr/>
        </p:nvSpPr>
        <p:spPr>
          <a:xfrm>
            <a:off x="3487353" y="226374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9155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-6086"/>
            <a:ext cx="5109882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7" y="1269491"/>
            <a:ext cx="11803745" cy="48516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Complete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expressions</a:t>
            </a:r>
            <a:r>
              <a:rPr lang="hr-HR" sz="2100" b="1" dirty="0"/>
              <a:t> </a:t>
            </a:r>
            <a:r>
              <a:rPr lang="hr-HR" sz="2100" b="1" dirty="0" err="1"/>
              <a:t>above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rečenice izrazima iz prethodnog zadatka.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B09F310-E535-4C60-8C28-6BF64743F8AB}"/>
              </a:ext>
            </a:extLst>
          </p:cNvPr>
          <p:cNvSpPr txBox="1">
            <a:spLocks/>
          </p:cNvSpPr>
          <p:nvPr/>
        </p:nvSpPr>
        <p:spPr>
          <a:xfrm>
            <a:off x="3427760" y="247652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avoid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fizzy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drinks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E2A1A97-1265-4732-81A1-5D0985DF1DF7}"/>
              </a:ext>
            </a:extLst>
          </p:cNvPr>
          <p:cNvSpPr txBox="1">
            <a:spLocks/>
          </p:cNvSpPr>
          <p:nvPr/>
        </p:nvSpPr>
        <p:spPr>
          <a:xfrm>
            <a:off x="3765522" y="294694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get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overweight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AC021A4-9342-49E7-A5D5-A2DC40C0EA8A}"/>
              </a:ext>
            </a:extLst>
          </p:cNvPr>
          <p:cNvSpPr txBox="1">
            <a:spLocks/>
          </p:cNvSpPr>
          <p:nvPr/>
        </p:nvSpPr>
        <p:spPr>
          <a:xfrm>
            <a:off x="1097281" y="339786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keep</a:t>
            </a:r>
            <a:r>
              <a:rPr lang="hr-HR" sz="2200" i="1" dirty="0">
                <a:solidFill>
                  <a:srgbClr val="FF0000"/>
                </a:solidFill>
              </a:rPr>
              <a:t> fit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BCD02C-D96B-49C0-83BD-F59426A5846C}"/>
              </a:ext>
            </a:extLst>
          </p:cNvPr>
          <p:cNvSpPr txBox="1">
            <a:spLocks/>
          </p:cNvSpPr>
          <p:nvPr/>
        </p:nvSpPr>
        <p:spPr>
          <a:xfrm>
            <a:off x="3364540" y="380612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do </a:t>
            </a:r>
            <a:r>
              <a:rPr lang="hr-HR" sz="2200" i="1" dirty="0" err="1">
                <a:solidFill>
                  <a:srgbClr val="FF0000"/>
                </a:solidFill>
              </a:rPr>
              <a:t>exercise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2BAB81-9734-4A93-B553-33DF7B8A1B7F}"/>
              </a:ext>
            </a:extLst>
          </p:cNvPr>
          <p:cNvSpPr txBox="1">
            <a:spLocks/>
          </p:cNvSpPr>
          <p:nvPr/>
        </p:nvSpPr>
        <p:spPr>
          <a:xfrm>
            <a:off x="6264882" y="427654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labels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FE6E2C-21B3-4923-A280-6FAF4C92DFEB}"/>
              </a:ext>
            </a:extLst>
          </p:cNvPr>
          <p:cNvSpPr txBox="1">
            <a:spLocks/>
          </p:cNvSpPr>
          <p:nvPr/>
        </p:nvSpPr>
        <p:spPr>
          <a:xfrm>
            <a:off x="683249" y="475691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Cut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down</a:t>
            </a:r>
            <a:r>
              <a:rPr lang="hr-HR" sz="2200" i="1" dirty="0">
                <a:solidFill>
                  <a:srgbClr val="FF0000"/>
                </a:solidFill>
              </a:rPr>
              <a:t> on </a:t>
            </a:r>
            <a:r>
              <a:rPr lang="hr-HR" sz="2200" i="1" dirty="0" err="1">
                <a:solidFill>
                  <a:srgbClr val="FF0000"/>
                </a:solidFill>
              </a:rPr>
              <a:t>sugar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455256D-79C3-4952-BE07-E585E3678EF0}"/>
              </a:ext>
            </a:extLst>
          </p:cNvPr>
          <p:cNvSpPr txBox="1">
            <a:spLocks/>
          </p:cNvSpPr>
          <p:nvPr/>
        </p:nvSpPr>
        <p:spPr>
          <a:xfrm>
            <a:off x="1701255" y="552411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skip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breakfast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03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-6086"/>
            <a:ext cx="5109882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7" y="1694275"/>
            <a:ext cx="11803745" cy="40021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914545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Choose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correct</a:t>
            </a:r>
            <a:r>
              <a:rPr lang="hr-HR" sz="2100" b="1" dirty="0"/>
              <a:t> </a:t>
            </a:r>
            <a:r>
              <a:rPr lang="hr-HR" sz="2100" b="1" dirty="0" err="1"/>
              <a:t>option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Izaberi točnu riječ.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8B1272F3-A31B-445C-82F8-AEF86AE69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316" y="2917373"/>
            <a:ext cx="1416335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DA327673-0229-4B04-AC21-EAD2D3498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673" y="2917373"/>
            <a:ext cx="575004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82E5B1B1-599C-4C87-918B-63CFF918B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70" y="3307768"/>
            <a:ext cx="833850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4C6783A1-32C8-4C30-818C-90C00A161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022" y="3307767"/>
            <a:ext cx="833850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952CA720-337D-4979-9685-CB35D116C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493" y="3787476"/>
            <a:ext cx="932991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CB945DED-1E7E-46B1-95E5-56C1FE8A0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485" y="4043289"/>
            <a:ext cx="2012516" cy="64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D64D5B10-D30E-4732-AA51-7CFDB400A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096" y="4572246"/>
            <a:ext cx="833850" cy="51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12985011-3A2D-4188-A9E0-17C71BD20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141" y="4483509"/>
            <a:ext cx="1067298" cy="61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FE2C61FA-3B12-4215-9BFB-A0C938B9C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316" y="4890512"/>
            <a:ext cx="2205253" cy="64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22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22459"/>
            <a:ext cx="512339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Zapiši u svoju bilježnicu barem po dvije namirnice sljedećih boja: žute, crvene, plave, zelene.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97"/>
            <a:ext cx="5096458" cy="684190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08" y="1478071"/>
            <a:ext cx="11739383" cy="42678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716587"/>
            <a:ext cx="7016002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tekst.</a:t>
            </a:r>
          </a:p>
        </p:txBody>
      </p:sp>
    </p:spTree>
    <p:extLst>
      <p:ext uri="{BB962C8B-B14F-4D97-AF65-F5344CB8AC3E}">
        <p14:creationId xmlns:p14="http://schemas.microsoft.com/office/powerpoint/2010/main" val="291442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-6086"/>
            <a:ext cx="5109882" cy="685799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981" y="2729822"/>
            <a:ext cx="8697290" cy="8413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8146" y="1718929"/>
            <a:ext cx="7025441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Make a rainbow meal. Try to use every </a:t>
            </a:r>
            <a:r>
              <a:rPr lang="en-US" sz="2100" b="1" dirty="0" err="1"/>
              <a:t>colour</a:t>
            </a:r>
            <a:r>
              <a:rPr lang="en-US" sz="2100" b="1" dirty="0"/>
              <a:t> from the rainbow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Napravi jelovnik s namirnicama svih boja.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61654398-3BE6-4926-8707-2BA523762735}"/>
              </a:ext>
            </a:extLst>
          </p:cNvPr>
          <p:cNvSpPr/>
          <p:nvPr/>
        </p:nvSpPr>
        <p:spPr>
          <a:xfrm>
            <a:off x="5108147" y="4213785"/>
            <a:ext cx="70254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</a:rPr>
              <a:t>Name at </a:t>
            </a:r>
            <a:r>
              <a:rPr lang="hr-HR" sz="2000" b="1" dirty="0" err="1">
                <a:solidFill>
                  <a:srgbClr val="000000"/>
                </a:solidFill>
              </a:rPr>
              <a:t>least</a:t>
            </a:r>
            <a:r>
              <a:rPr lang="hr-HR" sz="2000" b="1" dirty="0">
                <a:solidFill>
                  <a:srgbClr val="000000"/>
                </a:solidFill>
              </a:rPr>
              <a:t> 4 </a:t>
            </a:r>
            <a:r>
              <a:rPr lang="hr-HR" sz="2000" b="1" dirty="0" err="1">
                <a:solidFill>
                  <a:srgbClr val="000000"/>
                </a:solidFill>
              </a:rPr>
              <a:t>people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from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your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class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who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like</a:t>
            </a:r>
            <a:r>
              <a:rPr lang="hr-HR" sz="2000" b="1" dirty="0">
                <a:solidFill>
                  <a:srgbClr val="000000"/>
                </a:solidFill>
              </a:rPr>
              <a:t> to </a:t>
            </a:r>
            <a:r>
              <a:rPr lang="hr-HR" sz="2000" b="1" dirty="0" err="1">
                <a:solidFill>
                  <a:srgbClr val="000000"/>
                </a:solidFill>
              </a:rPr>
              <a:t>eat</a:t>
            </a:r>
            <a:r>
              <a:rPr lang="hr-HR" sz="2000" b="1" dirty="0">
                <a:solidFill>
                  <a:srgbClr val="000000"/>
                </a:solidFill>
              </a:rPr>
              <a:t>: 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a) </a:t>
            </a:r>
            <a:r>
              <a:rPr lang="hr-HR" sz="2000" b="1" dirty="0" err="1">
                <a:solidFill>
                  <a:srgbClr val="000000"/>
                </a:solidFill>
              </a:rPr>
              <a:t>ice-crem</a:t>
            </a:r>
            <a:r>
              <a:rPr lang="hr-HR" sz="2000" b="1" dirty="0">
                <a:solidFill>
                  <a:srgbClr val="000000"/>
                </a:solidFill>
              </a:rPr>
              <a:t>, b) </a:t>
            </a:r>
            <a:r>
              <a:rPr lang="hr-HR" sz="2000" b="1" dirty="0" err="1">
                <a:solidFill>
                  <a:srgbClr val="000000"/>
                </a:solidFill>
              </a:rPr>
              <a:t>broccoli</a:t>
            </a:r>
            <a:r>
              <a:rPr lang="hr-HR" sz="2000" b="1" dirty="0">
                <a:solidFill>
                  <a:srgbClr val="000000"/>
                </a:solidFill>
              </a:rPr>
              <a:t>, c) </a:t>
            </a:r>
            <a:r>
              <a:rPr lang="hr-HR" sz="2000" b="1" dirty="0" err="1">
                <a:solidFill>
                  <a:srgbClr val="000000"/>
                </a:solidFill>
              </a:rPr>
              <a:t>chocolate</a:t>
            </a:r>
            <a:r>
              <a:rPr lang="hr-HR" sz="2000" b="1" dirty="0">
                <a:solidFill>
                  <a:srgbClr val="000000"/>
                </a:solidFill>
              </a:rPr>
              <a:t>, d) </a:t>
            </a:r>
            <a:r>
              <a:rPr lang="hr-HR" sz="2000" b="1" dirty="0" err="1">
                <a:solidFill>
                  <a:srgbClr val="000000"/>
                </a:solidFill>
              </a:rPr>
              <a:t>cheese</a:t>
            </a:r>
            <a:r>
              <a:rPr lang="hr-HR" sz="2000" b="1" dirty="0">
                <a:solidFill>
                  <a:srgbClr val="000000"/>
                </a:solidFill>
              </a:rPr>
              <a:t>. 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Zapiši u svoju bilježnicu po četiri osobe (ako je moguće iz razreda) koje vole jesti a) sladoled; b) brokulu; c) čokoladu; d) sir. </a:t>
            </a:r>
          </a:p>
        </p:txBody>
      </p:sp>
    </p:spTree>
    <p:extLst>
      <p:ext uri="{BB962C8B-B14F-4D97-AF65-F5344CB8AC3E}">
        <p14:creationId xmlns:p14="http://schemas.microsoft.com/office/powerpoint/2010/main" val="21777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https://www.e-sfera.hr/dodatni-digitalni-sadrzaji/d7e84dfd-3822-422b-8f92-996394c1353a/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We</a:t>
            </a:r>
            <a:r>
              <a:rPr lang="hr-HR" sz="2000" b="1" u="sng" dirty="0"/>
              <a:t> are </a:t>
            </a:r>
            <a:r>
              <a:rPr lang="hr-HR" sz="2000" b="1" u="sng" dirty="0" err="1"/>
              <a:t>what</a:t>
            </a:r>
            <a:r>
              <a:rPr lang="hr-HR" sz="2000" b="1" u="sng" dirty="0"/>
              <a:t> </a:t>
            </a:r>
            <a:r>
              <a:rPr lang="hr-HR" sz="2000" b="1" u="sng" dirty="0" err="1"/>
              <a:t>we</a:t>
            </a:r>
            <a:r>
              <a:rPr lang="hr-HR" sz="2000" b="1" u="sng" dirty="0"/>
              <a:t> </a:t>
            </a:r>
            <a:r>
              <a:rPr lang="hr-HR" sz="2000" b="1" u="sng" dirty="0" err="1"/>
              <a:t>eat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754" y="749635"/>
            <a:ext cx="4017261" cy="53587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četvrtu temu, danas krećemo na UNIT 5, tj. petu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64. i 65.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Healthy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green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546" y="730866"/>
            <a:ext cx="4025083" cy="53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840992"/>
            <a:ext cx="6620822" cy="37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naučit ćemo imperativ, ponoviti i proširiti znanje o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Simpleu</a:t>
            </a:r>
            <a:r>
              <a:rPr lang="hr-HR" sz="2000" i="1" dirty="0"/>
              <a:t>, te naučiti razliku između brojivih i nebrojivih imenica!</a:t>
            </a:r>
          </a:p>
          <a:p>
            <a:pPr marL="0" lvl="0" indent="0" algn="ctr">
              <a:buNone/>
            </a:pPr>
            <a:r>
              <a:rPr lang="hr-HR" sz="2000" i="1" dirty="0"/>
              <a:t>Imenovat ćeš i opisati hranu, naučiti kako naručiti hranu, slijediti upute u receptu i napisati vlastiti kratki recept, ali i kako dati nekome savjet.</a:t>
            </a:r>
          </a:p>
          <a:p>
            <a:pPr marL="0" lvl="0" indent="0" algn="ctr">
              <a:buNone/>
            </a:pPr>
            <a:r>
              <a:rPr lang="hr-HR" sz="2000" i="1" dirty="0"/>
              <a:t>Proširit ćeš znanje o građanskom odgoju, te ćeš razgovarati o globalnim ekološkim problemima! Osim toga, povezat ćeš i svoje znanje sa zdravstvenim odgojem i promisliti o zdravoj prehrani i životu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44" y="733947"/>
            <a:ext cx="4020487" cy="539010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330" y="0"/>
            <a:ext cx="5112859" cy="685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22459"/>
            <a:ext cx="512339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eat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every</a:t>
            </a:r>
            <a:r>
              <a:rPr lang="hr-HR" sz="2000" b="1" dirty="0"/>
              <a:t> </a:t>
            </a:r>
            <a:r>
              <a:rPr lang="hr-HR" sz="2000" b="1" dirty="0" err="1"/>
              <a:t>day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make a list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six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usually</a:t>
            </a:r>
            <a:r>
              <a:rPr lang="hr-HR" sz="2000" b="1" dirty="0"/>
              <a:t> </a:t>
            </a:r>
            <a:r>
              <a:rPr lang="hr-HR" sz="2000" b="1" dirty="0" err="1"/>
              <a:t>eat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a </a:t>
            </a:r>
            <a:r>
              <a:rPr lang="hr-HR" sz="2000" b="1" dirty="0" err="1"/>
              <a:t>week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six</a:t>
            </a:r>
            <a:r>
              <a:rPr lang="hr-HR" sz="2000" b="1" dirty="0"/>
              <a:t> </a:t>
            </a:r>
            <a:r>
              <a:rPr lang="hr-HR" sz="2000" b="1" dirty="0" err="1"/>
              <a:t>activities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do to </a:t>
            </a:r>
            <a:r>
              <a:rPr lang="hr-HR" sz="2000" b="1" dirty="0" err="1"/>
              <a:t>keep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shape</a:t>
            </a:r>
            <a:r>
              <a:rPr lang="hr-HR" sz="2000" b="1" dirty="0"/>
              <a:t>. </a:t>
            </a:r>
            <a:r>
              <a:rPr lang="hr-HR" sz="2000" i="1" dirty="0"/>
              <a:t>Promisli o svojim prehrambenim navikama i navikama kretanja i napravi listu na kojoj će biti šest stvari koje najčešće jedeš u jednom tjednu, te šest stvari koje najčešće radiš u jednom tjednu.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" y="0"/>
            <a:ext cx="5123396" cy="684190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019" y="1318410"/>
            <a:ext cx="8817508" cy="53237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619410"/>
            <a:ext cx="7016002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Name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foods</a:t>
            </a:r>
            <a:r>
              <a:rPr lang="hr-HR" sz="2000" b="1" dirty="0"/>
              <a:t>, </a:t>
            </a:r>
            <a:r>
              <a:rPr lang="hr-HR" sz="2000" b="1" dirty="0" err="1"/>
              <a:t>drinks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activities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Imenuj hranu, pića i aktivnosti na slikama.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" y="6333"/>
            <a:ext cx="5122280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716" y="843207"/>
            <a:ext cx="6551691" cy="302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What’s good and what is bad for your health?</a:t>
            </a:r>
            <a:r>
              <a:rPr lang="hr-HR" sz="2000" b="1" dirty="0"/>
              <a:t> </a:t>
            </a:r>
            <a:r>
              <a:rPr lang="en-US" sz="2000" b="1" dirty="0"/>
              <a:t>In which foods and drinks can you find them?</a:t>
            </a:r>
            <a:br>
              <a:rPr lang="hr-HR" sz="2000" b="1" dirty="0"/>
            </a:br>
            <a:r>
              <a:rPr lang="hr-HR" sz="2000" i="1" dirty="0"/>
              <a:t>Što od navedenog je dobro, a što ne za tvoje zdravlje? U kojoj hrani ili piću možeš pronaći sljedeće?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236" y="2178955"/>
            <a:ext cx="7926320" cy="30227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0D37A8A-057E-4673-8540-D0C2EC00A0F1}"/>
              </a:ext>
            </a:extLst>
          </p:cNvPr>
          <p:cNvSpPr txBox="1">
            <a:spLocks/>
          </p:cNvSpPr>
          <p:nvPr/>
        </p:nvSpPr>
        <p:spPr>
          <a:xfrm>
            <a:off x="5133716" y="5427696"/>
            <a:ext cx="4947395" cy="7447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carbohydrates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dairy</a:t>
            </a:r>
            <a:r>
              <a:rPr lang="hr-HR" sz="2400" b="1" dirty="0"/>
              <a:t> </a:t>
            </a:r>
            <a:r>
              <a:rPr lang="hr-HR" sz="2400" b="1" dirty="0" err="1"/>
              <a:t>products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fibre</a:t>
            </a:r>
            <a:endParaRPr lang="hr-HR" sz="24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63BDCB7E-CDB0-4E4A-AEE7-AF683941A8A3}"/>
              </a:ext>
            </a:extLst>
          </p:cNvPr>
          <p:cNvSpPr txBox="1">
            <a:spLocks/>
          </p:cNvSpPr>
          <p:nvPr/>
        </p:nvSpPr>
        <p:spPr>
          <a:xfrm>
            <a:off x="7460255" y="5427696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ugljikohidrati</a:t>
            </a:r>
          </a:p>
          <a:p>
            <a:pPr marL="0" indent="0">
              <a:buNone/>
            </a:pPr>
            <a:r>
              <a:rPr lang="hr-HR" sz="2400" i="1" dirty="0"/>
              <a:t>mliječni proizvodi</a:t>
            </a:r>
          </a:p>
          <a:p>
            <a:pPr marL="0" indent="0">
              <a:buNone/>
            </a:pPr>
            <a:r>
              <a:rPr lang="hr-HR" sz="2400" i="1" dirty="0"/>
              <a:t>vlakna</a:t>
            </a:r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DD5550E-63B0-43B7-B00A-81EB60195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11" y="438411"/>
            <a:ext cx="9600378" cy="631938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FBDEDD6-63DA-4530-B264-464E13CCFA3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Rasporedi navedene prehrambene namirnice u odgovarajući stupac.</a:t>
            </a:r>
            <a:br>
              <a:rPr lang="hr-HR" sz="2000" i="1" dirty="0"/>
            </a:br>
            <a:r>
              <a:rPr lang="hr-HR" sz="2000" i="1" dirty="0"/>
              <a:t>Ako ima nepoznatih riječi potraži ih u rječniku!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4AD905A5-30FB-4E51-A3C7-260E6BA3B726}"/>
              </a:ext>
            </a:extLst>
          </p:cNvPr>
          <p:cNvSpPr txBox="1">
            <a:spLocks/>
          </p:cNvSpPr>
          <p:nvPr/>
        </p:nvSpPr>
        <p:spPr>
          <a:xfrm>
            <a:off x="1590804" y="3610627"/>
            <a:ext cx="1265135" cy="3259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o</a:t>
            </a:r>
            <a:r>
              <a:rPr lang="en-US" sz="2100" i="1" dirty="0" err="1">
                <a:solidFill>
                  <a:srgbClr val="FF0000"/>
                </a:solidFill>
              </a:rPr>
              <a:t>ily</a:t>
            </a:r>
            <a:r>
              <a:rPr lang="hr-HR" sz="2100" i="1" dirty="0">
                <a:solidFill>
                  <a:srgbClr val="FF0000"/>
                </a:solidFill>
              </a:rPr>
              <a:t> f</a:t>
            </a:r>
            <a:r>
              <a:rPr lang="en-US" sz="2100" i="1" dirty="0" err="1">
                <a:solidFill>
                  <a:srgbClr val="FF0000"/>
                </a:solidFill>
              </a:rPr>
              <a:t>ish</a:t>
            </a:r>
            <a:endParaRPr lang="en-US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n</a:t>
            </a:r>
            <a:r>
              <a:rPr lang="en-US" sz="2100" i="1" dirty="0" err="1">
                <a:solidFill>
                  <a:srgbClr val="FF0000"/>
                </a:solidFill>
              </a:rPr>
              <a:t>uts</a:t>
            </a:r>
            <a:endParaRPr lang="en-US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s</a:t>
            </a:r>
            <a:r>
              <a:rPr lang="en-US" sz="2100" i="1" dirty="0" err="1">
                <a:solidFill>
                  <a:srgbClr val="FF0000"/>
                </a:solidFill>
              </a:rPr>
              <a:t>eeds</a:t>
            </a:r>
            <a:endParaRPr lang="en-US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butter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milk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CAC19D5-E6E1-415D-A4F4-54FC16A2A62F}"/>
              </a:ext>
            </a:extLst>
          </p:cNvPr>
          <p:cNvSpPr txBox="1">
            <a:spLocks/>
          </p:cNvSpPr>
          <p:nvPr/>
        </p:nvSpPr>
        <p:spPr>
          <a:xfrm>
            <a:off x="3204174" y="3623152"/>
            <a:ext cx="1317721" cy="325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chocolate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sweets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honey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fruit juice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ice-cream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1E9708-30C9-4CC6-B49D-9ECCF5F3370B}"/>
              </a:ext>
            </a:extLst>
          </p:cNvPr>
          <p:cNvSpPr txBox="1">
            <a:spLocks/>
          </p:cNvSpPr>
          <p:nvPr/>
        </p:nvSpPr>
        <p:spPr>
          <a:xfrm>
            <a:off x="4759490" y="3598100"/>
            <a:ext cx="1317720" cy="325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salami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bacon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ham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r</a:t>
            </a:r>
            <a:r>
              <a:rPr lang="en-US" sz="2100" i="1" dirty="0" err="1">
                <a:solidFill>
                  <a:srgbClr val="FF0000"/>
                </a:solidFill>
              </a:rPr>
              <a:t>eady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en-US" sz="2100" i="1" dirty="0">
                <a:solidFill>
                  <a:srgbClr val="FF0000"/>
                </a:solidFill>
              </a:rPr>
              <a:t>meals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cheese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4335401-5400-4D26-BFC0-A2D322FCF755}"/>
              </a:ext>
            </a:extLst>
          </p:cNvPr>
          <p:cNvSpPr txBox="1">
            <a:spLocks/>
          </p:cNvSpPr>
          <p:nvPr/>
        </p:nvSpPr>
        <p:spPr>
          <a:xfrm>
            <a:off x="6402487" y="3626282"/>
            <a:ext cx="1317720" cy="325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oats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i="1" dirty="0">
                <a:solidFill>
                  <a:srgbClr val="FF0000"/>
                </a:solidFill>
              </a:rPr>
              <a:t>wholegrains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apple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brown rice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cereals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82AA66A-148A-4C9B-A34F-B1F462357EC6}"/>
              </a:ext>
            </a:extLst>
          </p:cNvPr>
          <p:cNvSpPr txBox="1">
            <a:spLocks/>
          </p:cNvSpPr>
          <p:nvPr/>
        </p:nvSpPr>
        <p:spPr>
          <a:xfrm>
            <a:off x="8018342" y="3626282"/>
            <a:ext cx="1317719" cy="325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fruit</a:t>
            </a: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vegetables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grains</a:t>
            </a: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dairy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foods</a:t>
            </a: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eggs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EB56EBE-5393-4505-99CC-0620F3C7DDD7}"/>
              </a:ext>
            </a:extLst>
          </p:cNvPr>
          <p:cNvSpPr txBox="1">
            <a:spLocks/>
          </p:cNvSpPr>
          <p:nvPr/>
        </p:nvSpPr>
        <p:spPr>
          <a:xfrm>
            <a:off x="9661340" y="3601230"/>
            <a:ext cx="1224410" cy="325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beans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nuts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dried fruits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fish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1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dairy foods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" y="-6086"/>
            <a:ext cx="5151549" cy="68579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28" y="1245577"/>
            <a:ext cx="10912784" cy="43546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493297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Label</a:t>
            </a:r>
            <a:r>
              <a:rPr lang="hr-HR" sz="2100" b="1" dirty="0"/>
              <a:t> </a:t>
            </a:r>
            <a:r>
              <a:rPr lang="hr-HR" sz="2100" b="1" dirty="0" err="1"/>
              <a:t>sections</a:t>
            </a:r>
            <a:r>
              <a:rPr lang="hr-HR" sz="2100" b="1" dirty="0"/>
              <a:t> </a:t>
            </a:r>
            <a:r>
              <a:rPr lang="hr-HR" sz="2100" b="1" dirty="0" err="1"/>
              <a:t>of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plate.</a:t>
            </a:r>
            <a:br>
              <a:rPr lang="hr-HR" sz="2100" b="1" dirty="0"/>
            </a:br>
            <a:r>
              <a:rPr lang="hr-HR" sz="2100" i="1" dirty="0"/>
              <a:t>Označi koja vrsta hrane se nalazi na kojem dijelu tanjura.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86D3CE-2FDD-4260-8E22-A66F01902E06}"/>
              </a:ext>
            </a:extLst>
          </p:cNvPr>
          <p:cNvSpPr txBox="1">
            <a:spLocks/>
          </p:cNvSpPr>
          <p:nvPr/>
        </p:nvSpPr>
        <p:spPr>
          <a:xfrm>
            <a:off x="4241849" y="151202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</a:t>
            </a:r>
            <a:r>
              <a:rPr lang="hr-HR" sz="2200" i="1" dirty="0" err="1">
                <a:solidFill>
                  <a:srgbClr val="FF0000"/>
                </a:solidFill>
              </a:rPr>
              <a:t>carbohydrates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6B339CC-B481-4BBE-BBBB-FEB50BA851AD}"/>
              </a:ext>
            </a:extLst>
          </p:cNvPr>
          <p:cNvSpPr txBox="1">
            <a:spLocks/>
          </p:cNvSpPr>
          <p:nvPr/>
        </p:nvSpPr>
        <p:spPr>
          <a:xfrm>
            <a:off x="3454524" y="404875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</a:t>
            </a:r>
            <a:r>
              <a:rPr lang="hr-HR" sz="2200" i="1" dirty="0" err="1">
                <a:solidFill>
                  <a:srgbClr val="FF0000"/>
                </a:solidFill>
              </a:rPr>
              <a:t>proteins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F081143-6719-4DAA-9110-3024DF65882F}"/>
              </a:ext>
            </a:extLst>
          </p:cNvPr>
          <p:cNvSpPr txBox="1">
            <a:spLocks/>
          </p:cNvSpPr>
          <p:nvPr/>
        </p:nvSpPr>
        <p:spPr>
          <a:xfrm>
            <a:off x="4673570" y="486419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fats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and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sweets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F11CF4B3-1235-4E7B-9C44-6D50F2C06BF9}"/>
              </a:ext>
            </a:extLst>
          </p:cNvPr>
          <p:cNvSpPr txBox="1">
            <a:spLocks/>
          </p:cNvSpPr>
          <p:nvPr/>
        </p:nvSpPr>
        <p:spPr>
          <a:xfrm>
            <a:off x="8880301" y="485042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</a:t>
            </a:r>
            <a:r>
              <a:rPr lang="hr-HR" sz="2200" i="1" dirty="0" err="1">
                <a:solidFill>
                  <a:srgbClr val="FF0000"/>
                </a:solidFill>
              </a:rPr>
              <a:t>dairy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products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" y="-2318"/>
            <a:ext cx="5151549" cy="6850463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199227"/>
            <a:ext cx="8641454" cy="8055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014700" y="199227"/>
            <a:ext cx="3177300" cy="2067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Complete the sentences. Find the words in the word search. Look in all directions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rečenice. Pronađi riječi u </a:t>
            </a:r>
            <a:r>
              <a:rPr lang="hr-HR" sz="2100" i="1" dirty="0" err="1"/>
              <a:t>osmosmjerci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4627C07-4AF1-46B8-AF93-6A5124301297}"/>
              </a:ext>
            </a:extLst>
          </p:cNvPr>
          <p:cNvSpPr txBox="1">
            <a:spLocks/>
          </p:cNvSpPr>
          <p:nvPr/>
        </p:nvSpPr>
        <p:spPr>
          <a:xfrm>
            <a:off x="1826141" y="108008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u g 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E1D55FD-4A48-4F4C-8BF8-1B179531E482}"/>
              </a:ext>
            </a:extLst>
          </p:cNvPr>
          <p:cNvSpPr txBox="1">
            <a:spLocks/>
          </p:cNvSpPr>
          <p:nvPr/>
        </p:nvSpPr>
        <p:spPr>
          <a:xfrm>
            <a:off x="763516" y="143095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o g h u r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59BB897-6BBB-4B06-9D5E-1900300C4B2A}"/>
              </a:ext>
            </a:extLst>
          </p:cNvPr>
          <p:cNvSpPr txBox="1">
            <a:spLocks/>
          </p:cNvSpPr>
          <p:nvPr/>
        </p:nvSpPr>
        <p:spPr>
          <a:xfrm>
            <a:off x="1128858" y="175677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a  l  c  i  u 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593CC3E-006F-42B8-8F41-7B85A0890249}"/>
              </a:ext>
            </a:extLst>
          </p:cNvPr>
          <p:cNvSpPr txBox="1">
            <a:spLocks/>
          </p:cNvSpPr>
          <p:nvPr/>
        </p:nvSpPr>
        <p:spPr>
          <a:xfrm>
            <a:off x="4986875" y="209692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a b e  l 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C42A7D5-77F0-459A-BAB2-76C5D9AF5463}"/>
              </a:ext>
            </a:extLst>
          </p:cNvPr>
          <p:cNvSpPr txBox="1">
            <a:spLocks/>
          </p:cNvSpPr>
          <p:nvPr/>
        </p:nvSpPr>
        <p:spPr>
          <a:xfrm>
            <a:off x="2398698" y="243346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a l  o  r  i  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965A6E4-F677-4A50-978A-37521D529362}"/>
              </a:ext>
            </a:extLst>
          </p:cNvPr>
          <p:cNvSpPr txBox="1">
            <a:spLocks/>
          </p:cNvSpPr>
          <p:nvPr/>
        </p:nvSpPr>
        <p:spPr>
          <a:xfrm>
            <a:off x="1348518" y="276313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i  t  a m i  n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99B094F-B357-49FA-B935-23A0C1E2DE05}"/>
              </a:ext>
            </a:extLst>
          </p:cNvPr>
          <p:cNvSpPr txBox="1">
            <a:spLocks/>
          </p:cNvSpPr>
          <p:nvPr/>
        </p:nvSpPr>
        <p:spPr>
          <a:xfrm>
            <a:off x="1717582" y="309780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           p o r  t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2B46B00-ABB4-4253-B141-42B020EBB769}"/>
              </a:ext>
            </a:extLst>
          </p:cNvPr>
          <p:cNvSpPr txBox="1">
            <a:spLocks/>
          </p:cNvSpPr>
          <p:nvPr/>
        </p:nvSpPr>
        <p:spPr>
          <a:xfrm>
            <a:off x="9014700" y="4108537"/>
            <a:ext cx="3177300" cy="4434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https://wordwall.net/play/917/463/988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6"/>
              </a:rPr>
              <a:t>https://wordwall.net/play/1094/320/269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7"/>
              </a:rPr>
              <a:t>https://wordwall.net/play/917/847/859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700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22459"/>
            <a:ext cx="512339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a diet? </a:t>
            </a:r>
            <a:r>
              <a:rPr lang="hr-HR" sz="2000" i="1" dirty="0"/>
              <a:t>Što je to način prehrane?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 ok to have</a:t>
            </a:r>
            <a:r>
              <a:rPr lang="hr-HR" sz="2000" b="1" dirty="0"/>
              <a:t> </a:t>
            </a:r>
            <a:r>
              <a:rPr lang="en-US" sz="2000" b="1" dirty="0"/>
              <a:t>snacks? </a:t>
            </a:r>
            <a:r>
              <a:rPr lang="hr-HR" sz="2000" i="1" dirty="0"/>
              <a:t>Je li OK nešto prigristi tijekom dana?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fat healthy? </a:t>
            </a:r>
            <a:r>
              <a:rPr lang="hr-HR" sz="2000" i="1" dirty="0"/>
              <a:t>Je li masnoća zdrava?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is fish good for us?</a:t>
            </a:r>
            <a:r>
              <a:rPr lang="hr-HR" sz="2000" b="1" dirty="0"/>
              <a:t> </a:t>
            </a:r>
            <a:r>
              <a:rPr lang="hr-HR" sz="2000" i="1" dirty="0"/>
              <a:t>Zašto je riba dobra za našu prehranu?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1" y="0"/>
            <a:ext cx="5123396" cy="684190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" y="122459"/>
            <a:ext cx="8503654" cy="66130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685272" y="619410"/>
            <a:ext cx="3421383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doctor J. Fit’s advice on healthy lifestyle. Check your ideas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savjete doktora J. </a:t>
            </a:r>
            <a:r>
              <a:rPr lang="hr-HR" sz="2000" i="1" dirty="0" err="1"/>
              <a:t>Fita</a:t>
            </a:r>
            <a:r>
              <a:rPr lang="hr-HR" sz="2000" i="1" dirty="0"/>
              <a:t> o zdravom načinu života. </a:t>
            </a:r>
          </a:p>
        </p:txBody>
      </p:sp>
    </p:spTree>
    <p:extLst>
      <p:ext uri="{BB962C8B-B14F-4D97-AF65-F5344CB8AC3E}">
        <p14:creationId xmlns:p14="http://schemas.microsoft.com/office/powerpoint/2010/main" val="40865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754</Words>
  <Application>Microsoft Office PowerPoint</Application>
  <PresentationFormat>Široki zaslon</PresentationFormat>
  <Paragraphs>130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Calibri</vt:lpstr>
      <vt:lpstr>Cambria</vt:lpstr>
      <vt:lpstr>Avenir Next LT Pro</vt:lpstr>
      <vt:lpstr>Calibri Light</vt:lpstr>
      <vt:lpstr>Arial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ᵀᴴᴱ ᴼᴿᴵᴳᴵᴻᴬᴸ Wolfenstein</cp:lastModifiedBy>
  <cp:revision>228</cp:revision>
  <dcterms:created xsi:type="dcterms:W3CDTF">2020-09-15T16:13:04Z</dcterms:created>
  <dcterms:modified xsi:type="dcterms:W3CDTF">2021-02-14T20:56:16Z</dcterms:modified>
</cp:coreProperties>
</file>